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9" d="100"/>
          <a:sy n="99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sek, AJ" userId="a160b336-d863-4205-b6d8-698aa35ac2b5" providerId="ADAL" clId="{659193C4-1AA4-46A6-9101-7D2943763115}"/>
    <pc:docChg chg="modSld">
      <pc:chgData name="Nosek, AJ" userId="a160b336-d863-4205-b6d8-698aa35ac2b5" providerId="ADAL" clId="{659193C4-1AA4-46A6-9101-7D2943763115}" dt="2022-09-19T11:49:49.378" v="62" actId="20577"/>
      <pc:docMkLst>
        <pc:docMk/>
      </pc:docMkLst>
      <pc:sldChg chg="modSp mod">
        <pc:chgData name="Nosek, AJ" userId="a160b336-d863-4205-b6d8-698aa35ac2b5" providerId="ADAL" clId="{659193C4-1AA4-46A6-9101-7D2943763115}" dt="2022-09-19T11:49:49.378" v="62" actId="20577"/>
        <pc:sldMkLst>
          <pc:docMk/>
          <pc:sldMk cId="226702665" sldId="257"/>
        </pc:sldMkLst>
        <pc:spChg chg="mod">
          <ac:chgData name="Nosek, AJ" userId="a160b336-d863-4205-b6d8-698aa35ac2b5" providerId="ADAL" clId="{659193C4-1AA4-46A6-9101-7D2943763115}" dt="2022-09-16T19:44:17.398" v="31" actId="20577"/>
          <ac:spMkLst>
            <pc:docMk/>
            <pc:sldMk cId="226702665" sldId="257"/>
            <ac:spMk id="2" creationId="{75930357-E0AC-3594-5018-FD5B1F5A03C9}"/>
          </ac:spMkLst>
        </pc:spChg>
        <pc:graphicFrameChg chg="mod modGraphic">
          <ac:chgData name="Nosek, AJ" userId="a160b336-d863-4205-b6d8-698aa35ac2b5" providerId="ADAL" clId="{659193C4-1AA4-46A6-9101-7D2943763115}" dt="2022-09-19T11:49:49.378" v="62" actId="20577"/>
          <ac:graphicFrameMkLst>
            <pc:docMk/>
            <pc:sldMk cId="226702665" sldId="257"/>
            <ac:graphicFrameMk id="4" creationId="{4F0B440D-E805-BB5C-5BC2-DD88DB01DAB6}"/>
          </ac:graphicFrameMkLst>
        </pc:graphicFrameChg>
      </pc:sldChg>
      <pc:sldChg chg="modSp mod">
        <pc:chgData name="Nosek, AJ" userId="a160b336-d863-4205-b6d8-698aa35ac2b5" providerId="ADAL" clId="{659193C4-1AA4-46A6-9101-7D2943763115}" dt="2022-09-16T19:44:28.070" v="40" actId="6549"/>
        <pc:sldMkLst>
          <pc:docMk/>
          <pc:sldMk cId="3484392835" sldId="258"/>
        </pc:sldMkLst>
        <pc:spChg chg="mod">
          <ac:chgData name="Nosek, AJ" userId="a160b336-d863-4205-b6d8-698aa35ac2b5" providerId="ADAL" clId="{659193C4-1AA4-46A6-9101-7D2943763115}" dt="2022-09-16T19:44:28.070" v="40" actId="6549"/>
          <ac:spMkLst>
            <pc:docMk/>
            <pc:sldMk cId="3484392835" sldId="258"/>
            <ac:spMk id="10" creationId="{AC054A31-0DFB-BE45-9750-72EFC0C53244}"/>
          </ac:spMkLst>
        </pc:spChg>
        <pc:graphicFrameChg chg="mod modGraphic">
          <ac:chgData name="Nosek, AJ" userId="a160b336-d863-4205-b6d8-698aa35ac2b5" providerId="ADAL" clId="{659193C4-1AA4-46A6-9101-7D2943763115}" dt="2022-09-16T19:23:31.683" v="13" actId="1076"/>
          <ac:graphicFrameMkLst>
            <pc:docMk/>
            <pc:sldMk cId="3484392835" sldId="258"/>
            <ac:graphicFrameMk id="4" creationId="{BA2ECDB0-F453-B9C8-94B1-C1E81DAF52DE}"/>
          </ac:graphicFrameMkLst>
        </pc:graphicFrameChg>
      </pc:sldChg>
      <pc:sldChg chg="modSp mod">
        <pc:chgData name="Nosek, AJ" userId="a160b336-d863-4205-b6d8-698aa35ac2b5" providerId="ADAL" clId="{659193C4-1AA4-46A6-9101-7D2943763115}" dt="2022-09-16T19:44:33.599" v="51" actId="20577"/>
        <pc:sldMkLst>
          <pc:docMk/>
          <pc:sldMk cId="1260658333" sldId="259"/>
        </pc:sldMkLst>
        <pc:spChg chg="mod">
          <ac:chgData name="Nosek, AJ" userId="a160b336-d863-4205-b6d8-698aa35ac2b5" providerId="ADAL" clId="{659193C4-1AA4-46A6-9101-7D2943763115}" dt="2022-09-16T19:44:33.599" v="51" actId="20577"/>
          <ac:spMkLst>
            <pc:docMk/>
            <pc:sldMk cId="1260658333" sldId="259"/>
            <ac:spMk id="6" creationId="{EF064293-AB44-F2F9-2560-20C0CC632B6A}"/>
          </ac:spMkLst>
        </pc:spChg>
        <pc:graphicFrameChg chg="mod modGraphic">
          <ac:chgData name="Nosek, AJ" userId="a160b336-d863-4205-b6d8-698aa35ac2b5" providerId="ADAL" clId="{659193C4-1AA4-46A6-9101-7D2943763115}" dt="2022-09-16T19:26:38.764" v="23" actId="14734"/>
          <ac:graphicFrameMkLst>
            <pc:docMk/>
            <pc:sldMk cId="1260658333" sldId="259"/>
            <ac:graphicFrameMk id="4" creationId="{98C68AA4-0AF9-7A82-8D29-5D8A414A7798}"/>
          </ac:graphicFrameMkLst>
        </pc:graphicFrameChg>
      </pc:sldChg>
      <pc:sldChg chg="modSp mod">
        <pc:chgData name="Nosek, AJ" userId="a160b336-d863-4205-b6d8-698aa35ac2b5" providerId="ADAL" clId="{659193C4-1AA4-46A6-9101-7D2943763115}" dt="2022-09-16T19:44:41.147" v="61" actId="20577"/>
        <pc:sldMkLst>
          <pc:docMk/>
          <pc:sldMk cId="3903827217" sldId="261"/>
        </pc:sldMkLst>
        <pc:spChg chg="mod">
          <ac:chgData name="Nosek, AJ" userId="a160b336-d863-4205-b6d8-698aa35ac2b5" providerId="ADAL" clId="{659193C4-1AA4-46A6-9101-7D2943763115}" dt="2022-09-16T19:44:41.147" v="61" actId="20577"/>
          <ac:spMkLst>
            <pc:docMk/>
            <pc:sldMk cId="3903827217" sldId="261"/>
            <ac:spMk id="10" creationId="{A5449786-A3C3-BEB6-B7F8-D9FB8A7DEDEF}"/>
          </ac:spMkLst>
        </pc:spChg>
        <pc:graphicFrameChg chg="mod modGraphic">
          <ac:chgData name="Nosek, AJ" userId="a160b336-d863-4205-b6d8-698aa35ac2b5" providerId="ADAL" clId="{659193C4-1AA4-46A6-9101-7D2943763115}" dt="2022-09-16T19:24:17.377" v="21" actId="242"/>
          <ac:graphicFrameMkLst>
            <pc:docMk/>
            <pc:sldMk cId="3903827217" sldId="261"/>
            <ac:graphicFrameMk id="8" creationId="{1F5E3DFC-DD18-B131-4808-615AA42918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1FDA8-ADEE-23F9-1B2D-01EF960B9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E87D1A-5405-6DCF-DBD8-9C8006A658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CA0AC-70E5-BCFD-FAB4-CC5F378A4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1F6E1-4A08-2233-9973-55479B2C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4BCDB-4116-8DC5-4C0F-C1F93549F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1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A42E1-8397-D73B-501F-A71DE67FE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362F96-99AB-6CDE-6475-4E5573BD9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7164F-DF34-A39A-2284-377FE4313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3B28E-3C03-BA84-C0B0-08E88A1FC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0E46A-0A94-2F12-0683-C71E4B605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7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BBB548-68C7-6598-5B21-CB1DE56282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413327-0010-A923-E840-0D82A11CB2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1EA27-2625-472D-64D6-481E1BE2D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9966A-3C31-6B17-C528-740E02892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3C8BC-AB41-EA8A-B156-925585275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3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14A6E-5D12-2ECD-6E56-5680C88B2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CE275-6CC2-39F6-7C15-23DF42A73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CDBD4-653A-3BB9-E154-BBB1D8A7F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CE337-1EF7-2344-48F3-E0B6BAAD3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079CC-2968-82D4-5471-04F64512E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7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14015-C0E4-CCEF-0214-19EEEB6BD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2496E-3C2F-B936-34EF-0C7F71161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57391-1477-575E-1C26-AF516C296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E5EDA-B1A2-AF38-789F-664FFA3E8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CB3F6-333F-4395-4F28-17546F117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8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F99D0-9768-5844-38B2-8BAC70F7C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F749A-F3CD-A3EE-D416-9D003E33CD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FFE2FA-72DC-0937-11C1-930A51896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EBB76-B545-7E87-8503-3E4C53F07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77E33-4E01-C859-462C-7BCD434CC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F96A5E-DD60-2E58-9CB1-9DBA0C7AE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65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8ED46-C601-A7CE-5FB2-923DF105C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5C422-5D6B-4D6F-9702-93DD0ED77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70A72F-A8C5-2CDE-0CDA-76EBDC537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338444-6C40-8E1D-C798-ECFE370B8D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F97489-33B6-E39D-D185-B2496E68C7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ABF3EA-0A0A-7439-D1DC-1A2F2B0F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6971D0-8FF8-60FA-B358-677195384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1C4DBE-3AB5-9590-5A66-FF990ECAB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FE59C-9456-B124-9B65-290D635BD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6B7FAA-BFB6-8D79-A191-7DCB6757C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697640-9FC6-555B-54B1-CDFB940F1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2FD1E6-2D72-7904-F5C4-E213B8908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3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39803C-2534-9191-B0FE-6FA2A03C7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DBF5C8-FD4D-BF89-34AD-D31FAD215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A3FFBA-C384-108C-5EBE-4378534FC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97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454AF-D88F-B8D1-74E8-293524432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5A2A1-2A2B-9A5E-679E-ABDA2D483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CA32B6-39C2-5206-C1B8-5976CE040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83068A-4FB8-C13C-421B-A0ADECCC1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806C8-EAD3-1873-6E65-1F3156648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44DC9-2E57-3ECD-FE7A-2BF7A6A29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135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9256B-A372-A02D-0B77-4245A234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9FA9E5-9BA7-81DC-360B-9A504E97B8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A2D3E4-141B-0C20-B833-9902B3BEE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7F117-A625-5F5F-74CF-712DCC01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E2E7A-E2BC-0122-166B-C3B666BA6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9CFDB8-2D9E-6DD1-0B3D-F84326FC5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77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AC7636-047A-2C85-351F-7878C2306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7B993-E7EB-8C57-5E4F-7C0FB08CA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91583-D923-3C50-FDB3-7DE6276071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D5FC0-4416-4AA1-8569-6AE939BEE86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0CD82-7008-DD5D-E2B3-E96B6195D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F2A1E2-78FC-F2FE-70DE-B5212F0B7F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F2023-0B50-4A7B-83EE-30FCA6A66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943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930357-E0AC-3594-5018-FD5B1F5A0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0067"/>
            <a:ext cx="10515600" cy="833731"/>
          </a:xfrm>
        </p:spPr>
        <p:txBody>
          <a:bodyPr>
            <a:normAutofit/>
          </a:bodyPr>
          <a:lstStyle/>
          <a:p>
            <a:pPr algn="ctr"/>
            <a:r>
              <a:rPr lang="en-US" sz="4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2022 IMUG Schedule: Monday</a:t>
            </a:r>
            <a:endParaRPr lang="en-US" sz="4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F0B440D-E805-BB5C-5BC2-DD88DB01DA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8544415"/>
              </p:ext>
            </p:extLst>
          </p:nvPr>
        </p:nvGraphicFramePr>
        <p:xfrm>
          <a:off x="1127656" y="1403798"/>
          <a:ext cx="9933638" cy="4801652"/>
        </p:xfrm>
        <a:graphic>
          <a:graphicData uri="http://schemas.openxmlformats.org/drawingml/2006/table">
            <a:tbl>
              <a:tblPr firstRow="1" bandRow="1"/>
              <a:tblGrid>
                <a:gridCol w="1073950">
                  <a:extLst>
                    <a:ext uri="{9D8B030D-6E8A-4147-A177-3AD203B41FA5}">
                      <a16:colId xmlns:a16="http://schemas.microsoft.com/office/drawing/2014/main" val="3902440818"/>
                    </a:ext>
                  </a:extLst>
                </a:gridCol>
                <a:gridCol w="1989334">
                  <a:extLst>
                    <a:ext uri="{9D8B030D-6E8A-4147-A177-3AD203B41FA5}">
                      <a16:colId xmlns:a16="http://schemas.microsoft.com/office/drawing/2014/main" val="3200383686"/>
                    </a:ext>
                  </a:extLst>
                </a:gridCol>
                <a:gridCol w="3716665">
                  <a:extLst>
                    <a:ext uri="{9D8B030D-6E8A-4147-A177-3AD203B41FA5}">
                      <a16:colId xmlns:a16="http://schemas.microsoft.com/office/drawing/2014/main" val="2821133311"/>
                    </a:ext>
                  </a:extLst>
                </a:gridCol>
                <a:gridCol w="1543318">
                  <a:extLst>
                    <a:ext uri="{9D8B030D-6E8A-4147-A177-3AD203B41FA5}">
                      <a16:colId xmlns:a16="http://schemas.microsoft.com/office/drawing/2014/main" val="1532962151"/>
                    </a:ext>
                  </a:extLst>
                </a:gridCol>
                <a:gridCol w="1610371">
                  <a:extLst>
                    <a:ext uri="{9D8B030D-6E8A-4147-A177-3AD203B41FA5}">
                      <a16:colId xmlns:a16="http://schemas.microsoft.com/office/drawing/2014/main" val="45185052"/>
                    </a:ext>
                  </a:extLst>
                </a:gridCol>
              </a:tblGrid>
              <a:tr h="306563">
                <a:tc gridSpan="5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Session 1 - 19 September 2022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622" marR="82622" marT="41311" marB="413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096800"/>
                  </a:ext>
                </a:extLst>
              </a:tr>
              <a:tr h="423715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(hr)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Eastern Daylight Time (UTC - 4)</a:t>
                      </a:r>
                      <a:endParaRPr lang="en-US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Presenter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Organization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842767"/>
                  </a:ext>
                </a:extLst>
              </a:tr>
              <a:tr h="23254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Welcome &amp; Introduction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Teri Lalain</a:t>
                      </a:r>
                      <a:endParaRPr lang="en-US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150608"/>
                  </a:ext>
                </a:extLst>
              </a:tr>
              <a:tr h="23254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Overview of MACCS Status and Development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Clayton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088594"/>
                  </a:ext>
                </a:extLst>
              </a:tr>
              <a:tr h="23254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Break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162546"/>
                  </a:ext>
                </a:extLst>
              </a:tr>
              <a:tr h="806052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Overview of U.S. NRC Level 3 Probabilistic Risk Assessment Project Offsite Consequence Analysis: Reactor At-Power Level 3 PRA for Internal Events and Floods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Keith Compton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381698"/>
                  </a:ext>
                </a:extLst>
              </a:tr>
              <a:tr h="61488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2:00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Developing a Method to Quantitatively Screen Advanced Reactor Radionuclides Using a Heat Pipe Reactor Inventory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Kyle Clavier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857117"/>
                  </a:ext>
                </a:extLst>
              </a:tr>
              <a:tr h="23254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2:30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Break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203898"/>
                  </a:ext>
                </a:extLst>
              </a:tr>
              <a:tr h="61488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2:45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Qualitatively Reviewing MACCS Capabilities for Assessing Variable Radionuclide Physical/Chemical Forms and Tritium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Kyle Clavier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7693130"/>
                  </a:ext>
                </a:extLst>
              </a:tr>
              <a:tr h="423715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3:15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Influence of Radioactive Decay on Atmospheric Transport of Radioactive Particles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Yong-Ha Kim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Louisiana State University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519986"/>
                  </a:ext>
                </a:extLst>
              </a:tr>
              <a:tr h="23254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3:45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Conclusion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Luis Betancourt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7" marR="8607" marT="8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312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70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A2ECDB0-F453-B9C8-94B1-C1E81DAF52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734848"/>
              </p:ext>
            </p:extLst>
          </p:nvPr>
        </p:nvGraphicFramePr>
        <p:xfrm>
          <a:off x="952047" y="1429358"/>
          <a:ext cx="10284855" cy="5076090"/>
        </p:xfrm>
        <a:graphic>
          <a:graphicData uri="http://schemas.openxmlformats.org/drawingml/2006/table">
            <a:tbl>
              <a:tblPr/>
              <a:tblGrid>
                <a:gridCol w="1104672">
                  <a:extLst>
                    <a:ext uri="{9D8B030D-6E8A-4147-A177-3AD203B41FA5}">
                      <a16:colId xmlns:a16="http://schemas.microsoft.com/office/drawing/2014/main" val="3206391735"/>
                    </a:ext>
                  </a:extLst>
                </a:gridCol>
                <a:gridCol w="1981179">
                  <a:extLst>
                    <a:ext uri="{9D8B030D-6E8A-4147-A177-3AD203B41FA5}">
                      <a16:colId xmlns:a16="http://schemas.microsoft.com/office/drawing/2014/main" val="284843811"/>
                    </a:ext>
                  </a:extLst>
                </a:gridCol>
                <a:gridCol w="3859225">
                  <a:extLst>
                    <a:ext uri="{9D8B030D-6E8A-4147-A177-3AD203B41FA5}">
                      <a16:colId xmlns:a16="http://schemas.microsoft.com/office/drawing/2014/main" val="1448616988"/>
                    </a:ext>
                  </a:extLst>
                </a:gridCol>
                <a:gridCol w="1585891">
                  <a:extLst>
                    <a:ext uri="{9D8B030D-6E8A-4147-A177-3AD203B41FA5}">
                      <a16:colId xmlns:a16="http://schemas.microsoft.com/office/drawing/2014/main" val="727502740"/>
                    </a:ext>
                  </a:extLst>
                </a:gridCol>
                <a:gridCol w="1753888">
                  <a:extLst>
                    <a:ext uri="{9D8B030D-6E8A-4147-A177-3AD203B41FA5}">
                      <a16:colId xmlns:a16="http://schemas.microsoft.com/office/drawing/2014/main" val="3316692431"/>
                    </a:ext>
                  </a:extLst>
                </a:gridCol>
              </a:tblGrid>
              <a:tr h="373248">
                <a:tc gridSpan="5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Session 2 - 20 September 2022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9977" marR="99977" marT="49988" marB="49988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934620"/>
                  </a:ext>
                </a:extLst>
              </a:tr>
              <a:tr h="233696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(hr)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Eastern Daylight Time (UTC - 4)</a:t>
                      </a:r>
                      <a:endParaRPr lang="en-US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Presenter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Organization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219538"/>
                  </a:ext>
                </a:extLst>
              </a:tr>
              <a:tr h="233696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Introduction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Luis Betancourt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1771204"/>
                  </a:ext>
                </a:extLst>
              </a:tr>
              <a:tr h="233696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Exacting the Science of Emergency Preparedness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Todd Smith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351386"/>
                  </a:ext>
                </a:extLst>
              </a:tr>
              <a:tr h="41698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Scoping Analysis of MACCS Modeling Improvements for the Study of Protective Action Recommendations (PARs)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AJ Nosek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169190"/>
                  </a:ext>
                </a:extLst>
              </a:tr>
              <a:tr h="233696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Break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921317"/>
                  </a:ext>
                </a:extLst>
              </a:tr>
              <a:tr h="41698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 Research: Effectiveness of HVAC Applications While Sheltering-In-Place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Nazila Tehrani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810787"/>
                  </a:ext>
                </a:extLst>
              </a:tr>
              <a:tr h="41698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2:00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Independent Verification Testing of MACCS Functions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Osvaldo Pensado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Southwest Research Institute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203686"/>
                  </a:ext>
                </a:extLst>
              </a:tr>
              <a:tr h="233696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2:30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Break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145570"/>
                  </a:ext>
                </a:extLst>
              </a:tr>
              <a:tr h="41698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2:45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Comparison of Gaussian and Lagrangian Plume Modeling Using MACCS HYSPLIT for Dose-Based Siting Boundary Calculation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Jeffrey Wang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Georgia Institute of Technology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5644796"/>
                  </a:ext>
                </a:extLst>
              </a:tr>
              <a:tr h="60027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3:15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HYSPLIT-based Emissions Inverse Modeling System for Nuclear Power Plants: Applications to South Korea and East Asian Domain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HyunCheol Kim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National Oceanic and Atmospheric Administration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976036"/>
                  </a:ext>
                </a:extLst>
              </a:tr>
              <a:tr h="233696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3:45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Conclusion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Luis Betancourt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14" marR="10414" marT="10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557976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AC054A31-0DFB-BE45-9750-72EFC0C53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213"/>
            <a:ext cx="10515600" cy="878683"/>
          </a:xfrm>
        </p:spPr>
        <p:txBody>
          <a:bodyPr>
            <a:normAutofit/>
          </a:bodyPr>
          <a:lstStyle/>
          <a:p>
            <a:pPr algn="ctr"/>
            <a:r>
              <a:rPr lang="en-US" sz="4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2022 IMUG Schedule: Tuesday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84392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8C68AA4-0AF9-7A82-8D29-5D8A414A7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8395729"/>
              </p:ext>
            </p:extLst>
          </p:nvPr>
        </p:nvGraphicFramePr>
        <p:xfrm>
          <a:off x="1187827" y="1384478"/>
          <a:ext cx="9813296" cy="4309521"/>
        </p:xfrm>
        <a:graphic>
          <a:graphicData uri="http://schemas.openxmlformats.org/drawingml/2006/table">
            <a:tbl>
              <a:tblPr/>
              <a:tblGrid>
                <a:gridCol w="1047788">
                  <a:extLst>
                    <a:ext uri="{9D8B030D-6E8A-4147-A177-3AD203B41FA5}">
                      <a16:colId xmlns:a16="http://schemas.microsoft.com/office/drawing/2014/main" val="703793520"/>
                    </a:ext>
                  </a:extLst>
                </a:gridCol>
                <a:gridCol w="1909678">
                  <a:extLst>
                    <a:ext uri="{9D8B030D-6E8A-4147-A177-3AD203B41FA5}">
                      <a16:colId xmlns:a16="http://schemas.microsoft.com/office/drawing/2014/main" val="4223492952"/>
                    </a:ext>
                  </a:extLst>
                </a:gridCol>
                <a:gridCol w="3667681">
                  <a:extLst>
                    <a:ext uri="{9D8B030D-6E8A-4147-A177-3AD203B41FA5}">
                      <a16:colId xmlns:a16="http://schemas.microsoft.com/office/drawing/2014/main" val="3769102167"/>
                    </a:ext>
                  </a:extLst>
                </a:gridCol>
                <a:gridCol w="1520983">
                  <a:extLst>
                    <a:ext uri="{9D8B030D-6E8A-4147-A177-3AD203B41FA5}">
                      <a16:colId xmlns:a16="http://schemas.microsoft.com/office/drawing/2014/main" val="2590497799"/>
                    </a:ext>
                  </a:extLst>
                </a:gridCol>
                <a:gridCol w="1667166">
                  <a:extLst>
                    <a:ext uri="{9D8B030D-6E8A-4147-A177-3AD203B41FA5}">
                      <a16:colId xmlns:a16="http://schemas.microsoft.com/office/drawing/2014/main" val="3442111004"/>
                    </a:ext>
                  </a:extLst>
                </a:gridCol>
              </a:tblGrid>
              <a:tr h="373488">
                <a:tc gridSpan="5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Session 3 - 21 September 2022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1679" marR="121679" marT="60839" marB="60839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8112360"/>
                  </a:ext>
                </a:extLst>
              </a:tr>
              <a:tr h="507502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(hr)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Eastern Daylight Time (UTC - 4)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Presenter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Organization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27151"/>
                  </a:ext>
                </a:extLst>
              </a:tr>
              <a:tr h="28442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0:00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 AM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Introduction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Luis Betancourt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5854865"/>
                  </a:ext>
                </a:extLst>
              </a:tr>
              <a:tr h="28442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0:15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8:15 AM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Anticipated Impacts of Nuclear Accidents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AJ Nosek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9913352"/>
                  </a:ext>
                </a:extLst>
              </a:tr>
              <a:tr h="507502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0:45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8:45 AM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Space Nuclear Systems Launch Safety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Tina Ghosh</a:t>
                      </a:r>
                      <a:b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Clayton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b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5641842"/>
                  </a:ext>
                </a:extLst>
              </a:tr>
              <a:tr h="28442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1:15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 AM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Break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16919"/>
                  </a:ext>
                </a:extLst>
              </a:tr>
              <a:tr h="730579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1:30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9:30 AM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 the NRC's Regulatory Applications of Consequence Analysis Promote Environmental Racism and Injustice?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Lyman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Union of Concerned Scientists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9255582"/>
                  </a:ext>
                </a:extLst>
              </a:tr>
              <a:tr h="507502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2:00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AM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Decision Support Tool for Radiological/Nuclear Mitigation and Recovery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 Kaminski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Argonne National Laboratory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4780472"/>
                  </a:ext>
                </a:extLst>
              </a:tr>
              <a:tr h="507502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2:30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 AM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Economic Consequence Analysis Tool (E-CAT)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Adam Rose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University of Southern California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226214"/>
                  </a:ext>
                </a:extLst>
              </a:tr>
              <a:tr h="28442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3:00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AM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Conclusion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Luis Betancourt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75" marR="12675" marT="126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916379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EF064293-AB44-F2F9-2560-20C0CC632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213"/>
            <a:ext cx="10515600" cy="769311"/>
          </a:xfrm>
        </p:spPr>
        <p:txBody>
          <a:bodyPr>
            <a:normAutofit/>
          </a:bodyPr>
          <a:lstStyle/>
          <a:p>
            <a:pPr algn="ctr"/>
            <a:r>
              <a:rPr lang="en-US" sz="4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2022 IMUG Schedule: Wednesday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60658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1F5E3DFC-DD18-B131-4808-615AA42918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4286521"/>
              </p:ext>
            </p:extLst>
          </p:nvPr>
        </p:nvGraphicFramePr>
        <p:xfrm>
          <a:off x="1088265" y="1320086"/>
          <a:ext cx="10116354" cy="4723136"/>
        </p:xfrm>
        <a:graphic>
          <a:graphicData uri="http://schemas.openxmlformats.org/drawingml/2006/table">
            <a:tbl>
              <a:tblPr/>
              <a:tblGrid>
                <a:gridCol w="1150307">
                  <a:extLst>
                    <a:ext uri="{9D8B030D-6E8A-4147-A177-3AD203B41FA5}">
                      <a16:colId xmlns:a16="http://schemas.microsoft.com/office/drawing/2014/main" val="1223828930"/>
                    </a:ext>
                  </a:extLst>
                </a:gridCol>
                <a:gridCol w="2024120">
                  <a:extLst>
                    <a:ext uri="{9D8B030D-6E8A-4147-A177-3AD203B41FA5}">
                      <a16:colId xmlns:a16="http://schemas.microsoft.com/office/drawing/2014/main" val="140490007"/>
                    </a:ext>
                  </a:extLst>
                </a:gridCol>
                <a:gridCol w="3718928">
                  <a:extLst>
                    <a:ext uri="{9D8B030D-6E8A-4147-A177-3AD203B41FA5}">
                      <a16:colId xmlns:a16="http://schemas.microsoft.com/office/drawing/2014/main" val="3565709767"/>
                    </a:ext>
                  </a:extLst>
                </a:gridCol>
                <a:gridCol w="1577232">
                  <a:extLst>
                    <a:ext uri="{9D8B030D-6E8A-4147-A177-3AD203B41FA5}">
                      <a16:colId xmlns:a16="http://schemas.microsoft.com/office/drawing/2014/main" val="3309975058"/>
                    </a:ext>
                  </a:extLst>
                </a:gridCol>
                <a:gridCol w="1645767">
                  <a:extLst>
                    <a:ext uri="{9D8B030D-6E8A-4147-A177-3AD203B41FA5}">
                      <a16:colId xmlns:a16="http://schemas.microsoft.com/office/drawing/2014/main" val="2859191253"/>
                    </a:ext>
                  </a:extLst>
                </a:gridCol>
              </a:tblGrid>
              <a:tr h="363348">
                <a:tc gridSpan="5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MACCS Workshop - 22 September 2022</a:t>
                      </a:r>
                      <a:endParaRPr lang="en-US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405" marR="82405" marT="41202" marB="4120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602916"/>
                  </a:ext>
                </a:extLst>
              </a:tr>
              <a:tr h="479512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(hr)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Eastern Daylight Time (UTC - 4)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Presenter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Organization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89165"/>
                  </a:ext>
                </a:extLst>
              </a:tr>
              <a:tr h="2441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Welcome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Keith Compton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553748"/>
                  </a:ext>
                </a:extLst>
              </a:tr>
              <a:tr h="479512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Video Presentation: WinMACCS Overview for New Users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AJ Nosek</a:t>
                      </a:r>
                      <a:b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Clayton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b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433860"/>
                  </a:ext>
                </a:extLst>
              </a:tr>
              <a:tr h="2441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1:05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Demonstration Problem: ATMOS Module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Clayton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661506"/>
                  </a:ext>
                </a:extLst>
              </a:tr>
              <a:tr h="2441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Break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270858"/>
                  </a:ext>
                </a:extLst>
              </a:tr>
              <a:tr h="2441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1:50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Demonstration Problem: EARLY Module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Clayton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9074033"/>
                  </a:ext>
                </a:extLst>
              </a:tr>
              <a:tr h="2441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2:20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Demonstration Problem: CHRONC Module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Clayton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713487"/>
                  </a:ext>
                </a:extLst>
              </a:tr>
              <a:tr h="2441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2:50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Demonstration Problem: SecPop Code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Clayton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3200980"/>
                  </a:ext>
                </a:extLst>
              </a:tr>
              <a:tr h="2441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3:10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Break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3126957"/>
                  </a:ext>
                </a:extLst>
              </a:tr>
              <a:tr h="2441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3:25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Demonstration Problem: MelMACCS v4 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Clayton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96937"/>
                  </a:ext>
                </a:extLst>
              </a:tr>
              <a:tr h="2441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3:45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 AM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Demonstration Problem: MacMetGen v1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Clayton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0047583"/>
                  </a:ext>
                </a:extLst>
              </a:tr>
              <a:tr h="2441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4:05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 PM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Closeout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Keith Compton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NRC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4387141"/>
                  </a:ext>
                </a:extLst>
              </a:tr>
              <a:tr h="479512">
                <a:tc gridSpan="2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Self-Study (70 min)</a:t>
                      </a:r>
                      <a:endParaRPr lang="en-US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405" marR="82405" marT="41202" marB="412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Video Presentation: Demonstration of MACCS/HYSPLIT Atmospheric Transport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Clayton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7145897"/>
                  </a:ext>
                </a:extLst>
              </a:tr>
              <a:tr h="479512">
                <a:tc gridSpan="2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Self-Study (80 min)</a:t>
                      </a:r>
                      <a:endParaRPr lang="en-US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405" marR="82405" marT="41202" marB="412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Video Presentation: Demonstration of MACCS/RDEIM Economic Consequence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Nate Bixler</a:t>
                      </a:r>
                      <a:endParaRPr lang="en-US" sz="15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SNL</a:t>
                      </a:r>
                      <a:endParaRPr lang="en-US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84" marR="8584" marT="8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056356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A5449786-A3C3-BEB6-B7F8-D9FB8A7DE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214"/>
            <a:ext cx="10515600" cy="762872"/>
          </a:xfrm>
        </p:spPr>
        <p:txBody>
          <a:bodyPr>
            <a:normAutofit/>
          </a:bodyPr>
          <a:lstStyle/>
          <a:p>
            <a:pPr algn="ctr"/>
            <a:r>
              <a:rPr lang="en-US" sz="4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2022 MACCS Workshop Schedule</a:t>
            </a:r>
            <a:r>
              <a:rPr lang="en-US" sz="40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Thursday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03827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e8d01475-c3b5-436a-a065-5def4c64f52e}" enabled="0" method="" siteId="{e8d01475-c3b5-436a-a065-5def4c64f52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631</Words>
  <Application>Microsoft Office PowerPoint</Application>
  <PresentationFormat>Widescreen</PresentationFormat>
  <Paragraphs>226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2022 IMUG Schedule: Monday</vt:lpstr>
      <vt:lpstr>2022 IMUG Schedule: Tuesday</vt:lpstr>
      <vt:lpstr>2022 IMUG Schedule: Wednesday</vt:lpstr>
      <vt:lpstr>2022 MACCS Workshop Schedule: Thursday</vt:lpstr>
    </vt:vector>
  </TitlesOfParts>
  <Company>U.S. Nuclear Regulatory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 IMUG Schedule</dc:title>
  <dc:creator>Nosek, AJ</dc:creator>
  <cp:lastModifiedBy>Nosek, AJ</cp:lastModifiedBy>
  <cp:revision>1</cp:revision>
  <dcterms:created xsi:type="dcterms:W3CDTF">2022-09-16T18:38:54Z</dcterms:created>
  <dcterms:modified xsi:type="dcterms:W3CDTF">2022-09-19T11:50:00Z</dcterms:modified>
</cp:coreProperties>
</file>